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6" r:id="rId2"/>
    <p:sldId id="415" r:id="rId3"/>
    <p:sldId id="417" r:id="rId4"/>
    <p:sldId id="422" r:id="rId5"/>
    <p:sldId id="419" r:id="rId6"/>
    <p:sldId id="420" r:id="rId7"/>
    <p:sldId id="421" r:id="rId8"/>
    <p:sldId id="426" r:id="rId9"/>
    <p:sldId id="425" r:id="rId10"/>
    <p:sldId id="322" r:id="rId11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E"/>
    <a:srgbClr val="0000FF"/>
    <a:srgbClr val="FF00FF"/>
    <a:srgbClr val="000096"/>
    <a:srgbClr val="660066"/>
    <a:srgbClr val="FFFF00"/>
    <a:srgbClr val="FF3300"/>
    <a:srgbClr val="00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2" autoAdjust="0"/>
    <p:restoredTop sz="88929" autoAdjust="0"/>
  </p:normalViewPr>
  <p:slideViewPr>
    <p:cSldViewPr>
      <p:cViewPr varScale="1">
        <p:scale>
          <a:sx n="52" d="100"/>
          <a:sy n="52" d="100"/>
        </p:scale>
        <p:origin x="-1761" y="-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5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AE2B9B-FF30-490E-992B-68F7005F4FB1}" type="datetimeFigureOut">
              <a:rPr lang="zh-CN" altLang="en-US"/>
              <a:pPr>
                <a:defRPr/>
              </a:pPr>
              <a:t>2020/12/16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82CBC84-792B-4BA9-AD36-AAD851F42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6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D212759-7C49-4147-8163-C96CDC339135}" type="datetimeFigureOut">
              <a:rPr lang="zh-CN" altLang="en-US"/>
              <a:pPr>
                <a:defRPr/>
              </a:pPr>
              <a:t>2020/12/16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4DC09C3-8055-4048-A3D0-C4A29BAAE8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950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D8A911-850C-4FDE-A0BB-0D99FBE778BF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pic>
        <p:nvPicPr>
          <p:cNvPr id="4" name="图片 24" descr="图片1.jpg"/>
          <p:cNvPicPr>
            <a:picLocks noChangeAspect="1"/>
          </p:cNvPicPr>
          <p:nvPr userDrawn="1"/>
        </p:nvPicPr>
        <p:blipFill>
          <a:blip r:embed="rId2" cstate="print"/>
          <a:srcRect l="8844" t="27509" r="7133" b="22975"/>
          <a:stretch>
            <a:fillRect/>
          </a:stretch>
        </p:blipFill>
        <p:spPr bwMode="auto">
          <a:xfrm>
            <a:off x="107504" y="147254"/>
            <a:ext cx="2286016" cy="5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40499"/>
            <a:ext cx="2133600" cy="31750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40500"/>
            <a:ext cx="2133600" cy="3174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E0DCF-293E-465A-80CB-EFD7C01E70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97463"/>
          </a:xfrm>
        </p:spPr>
        <p:txBody>
          <a:bodyPr/>
          <a:lstStyle>
            <a:lvl1pPr marL="342900" indent="-342900">
              <a:buSzPct val="65000"/>
              <a:buFont typeface="Wingdings" pitchFamily="2" charset="2"/>
              <a:buChar char="n"/>
              <a:defRPr sz="2200" b="1" baseline="0">
                <a:solidFill>
                  <a:srgbClr val="00008E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>
              <a:buClrTx/>
              <a:buSzPct val="65000"/>
              <a:buFont typeface="Wingdings" pitchFamily="2" charset="2"/>
              <a:buChar char="p"/>
              <a:defRPr sz="2000" b="0" baseline="0">
                <a:solidFill>
                  <a:schemeClr val="tx1"/>
                </a:solidFill>
                <a:latin typeface="Arial" pitchFamily="34" charset="0"/>
                <a:ea typeface="+mn-ea"/>
              </a:defRPr>
            </a:lvl2pPr>
            <a:lvl3pPr>
              <a:defRPr sz="2000" b="0" baseline="0">
                <a:solidFill>
                  <a:schemeClr val="tx1"/>
                </a:solidFill>
                <a:latin typeface="Arial" pitchFamily="34" charset="0"/>
                <a:ea typeface="+mn-ea"/>
              </a:defRPr>
            </a:lvl3pPr>
            <a:lvl4pPr>
              <a:defRPr sz="1800" baseline="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800" baseline="0">
                <a:solidFill>
                  <a:schemeClr val="tx1"/>
                </a:solidFill>
                <a:latin typeface="Arial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4" y="500041"/>
            <a:ext cx="8286779" cy="480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800" baseline="0">
                <a:solidFill>
                  <a:srgbClr val="C00000"/>
                </a:solidFill>
                <a:latin typeface="Calibri" pitchFamily="34" charset="0"/>
                <a:ea typeface="黑体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592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4997"/>
          </a:xfrm>
        </p:spPr>
        <p:txBody>
          <a:bodyPr/>
          <a:lstStyle>
            <a:lvl1pPr>
              <a:defRPr sz="2200" b="1" baseline="0">
                <a:latin typeface="Arial" pitchFamily="34" charset="0"/>
              </a:defRPr>
            </a:lvl1pPr>
            <a:lvl2pPr>
              <a:defRPr sz="2000" b="0" baseline="0">
                <a:latin typeface="Arial" pitchFamily="34" charset="0"/>
              </a:defRPr>
            </a:lvl2pPr>
            <a:lvl3pPr>
              <a:defRPr sz="2000" b="0" baseline="0">
                <a:latin typeface="Arial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4" y="500041"/>
            <a:ext cx="8286779" cy="40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476672"/>
            <a:ext cx="4053254" cy="46410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183" y="980728"/>
            <a:ext cx="4043809" cy="532859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476672"/>
            <a:ext cx="4028459" cy="46410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008" y="980728"/>
            <a:ext cx="4045397" cy="532859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029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4" y="500041"/>
            <a:ext cx="8286779" cy="40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031" y="980728"/>
            <a:ext cx="8264769" cy="53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688" y="6540499"/>
            <a:ext cx="5904656" cy="31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pic>
        <p:nvPicPr>
          <p:cNvPr id="1031" name="Picture 8" descr="C:\Documents and Settings\Administrator\桌面\LOGO\CNDC-Logo(En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18488" y="6215063"/>
            <a:ext cx="639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 descr="深色横线"/>
          <p:cNvSpPr>
            <a:spLocks noChangeArrowheads="1"/>
          </p:cNvSpPr>
          <p:nvPr/>
        </p:nvSpPr>
        <p:spPr bwMode="auto">
          <a:xfrm>
            <a:off x="357188" y="6357938"/>
            <a:ext cx="7858125" cy="188912"/>
          </a:xfrm>
          <a:prstGeom prst="rect">
            <a:avLst/>
          </a:prstGeom>
          <a:pattFill prst="dkHorz">
            <a:fgClr>
              <a:srgbClr val="00008E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052513" y="71438"/>
            <a:ext cx="7805737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ts val="1100"/>
              </a:lnSpc>
              <a:defRPr/>
            </a:pPr>
            <a:r>
              <a:rPr lang="en-US" altLang="zh-CN" sz="1000" dirty="0" smtClean="0">
                <a:solidFill>
                  <a:schemeClr val="tx2"/>
                </a:solidFill>
              </a:rPr>
              <a:t>INDEN/Structure</a:t>
            </a:r>
          </a:p>
          <a:p>
            <a:pPr algn="r">
              <a:lnSpc>
                <a:spcPts val="1100"/>
              </a:lnSpc>
              <a:defRPr/>
            </a:pPr>
            <a:r>
              <a:rPr lang="en-US" altLang="zh-CN" sz="1000" dirty="0" smtClean="0">
                <a:solidFill>
                  <a:schemeClr val="tx2"/>
                </a:solidFill>
              </a:rPr>
              <a:t>DEC 14</a:t>
            </a:r>
            <a:r>
              <a:rPr lang="en-US" altLang="zh-CN" sz="1000" baseline="30000" dirty="0" smtClean="0">
                <a:solidFill>
                  <a:schemeClr val="tx2"/>
                </a:solidFill>
              </a:rPr>
              <a:t>th</a:t>
            </a:r>
            <a:r>
              <a:rPr lang="en-US" altLang="zh-CN" sz="1000" baseline="0" dirty="0" smtClean="0">
                <a:solidFill>
                  <a:schemeClr val="tx2"/>
                </a:solidFill>
              </a:rPr>
              <a:t>-18</a:t>
            </a:r>
            <a:r>
              <a:rPr lang="en-US" altLang="zh-CN" sz="1000" baseline="30000" dirty="0" smtClean="0">
                <a:solidFill>
                  <a:schemeClr val="tx2"/>
                </a:solidFill>
              </a:rPr>
              <a:t>th</a:t>
            </a:r>
            <a:r>
              <a:rPr lang="en-US" altLang="zh-CN" sz="1000" dirty="0" smtClean="0">
                <a:solidFill>
                  <a:schemeClr val="tx2"/>
                </a:solidFill>
              </a:rPr>
              <a:t>,  </a:t>
            </a:r>
            <a:r>
              <a:rPr lang="en-US" sz="1000" dirty="0" smtClean="0"/>
              <a:t>Beijing, China</a:t>
            </a:r>
            <a:endParaRPr lang="en-US" altLang="zh-CN" sz="1000" dirty="0">
              <a:solidFill>
                <a:schemeClr val="tx2"/>
              </a:solidFill>
            </a:endParaRPr>
          </a:p>
        </p:txBody>
      </p:sp>
      <p:cxnSp>
        <p:nvCxnSpPr>
          <p:cNvPr id="2" name="直接连接符 11"/>
          <p:cNvCxnSpPr>
            <a:cxnSpLocks noChangeShapeType="1"/>
          </p:cNvCxnSpPr>
          <p:nvPr/>
        </p:nvCxnSpPr>
        <p:spPr bwMode="auto">
          <a:xfrm>
            <a:off x="357188" y="427038"/>
            <a:ext cx="8429625" cy="1587"/>
          </a:xfrm>
          <a:prstGeom prst="line">
            <a:avLst/>
          </a:prstGeom>
          <a:noFill/>
          <a:ln w="25400" algn="ctr">
            <a:solidFill>
              <a:srgbClr val="000096"/>
            </a:solidFill>
            <a:round/>
            <a:headEnd/>
            <a:tailEnd/>
          </a:ln>
        </p:spPr>
      </p:cxn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357188" y="6357938"/>
            <a:ext cx="323850" cy="182562"/>
          </a:xfrm>
          <a:prstGeom prst="rect">
            <a:avLst/>
          </a:prstGeom>
          <a:solidFill>
            <a:srgbClr val="002060"/>
          </a:solidFill>
        </p:spPr>
        <p:txBody>
          <a:bodyPr lIns="0" tIns="0" rIns="0" bIns="0" anchor="ctr" anchorCtr="1"/>
          <a:lstStyle>
            <a:lvl1pPr algn="l">
              <a:defRPr sz="900" b="1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D429F408-A1FA-46A8-BAB3-A1778DFB2B41}" type="slidenum">
              <a:rPr lang="en-US" altLang="zh-CN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5" r:id="rId3"/>
    <p:sldLayoutId id="2147483982" r:id="rId4"/>
    <p:sldLayoutId id="2147483972" r:id="rId5"/>
    <p:sldLayoutId id="2147483973" r:id="rId6"/>
    <p:sldLayoutId id="2147483974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69" r:id="rId13"/>
    <p:sldLayoutId id="214748398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baseline="0">
          <a:solidFill>
            <a:srgbClr val="C00000"/>
          </a:solidFill>
          <a:latin typeface="Arial Black" panose="020B0A04020102020204" pitchFamily="34" charset="0"/>
          <a:ea typeface="楷体_GB2312" pitchFamily="49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 sz="2000" b="1" baseline="0">
          <a:solidFill>
            <a:schemeClr val="tx2">
              <a:lumMod val="50000"/>
            </a:schemeClr>
          </a:solidFill>
          <a:latin typeface="Arial" pitchFamily="34" charset="0"/>
          <a:ea typeface="黑体" pitchFamily="2" charset="-122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SzPct val="65000"/>
        <a:buFont typeface="Wingdings" pitchFamily="2" charset="2"/>
        <a:buChar char="p"/>
        <a:defRPr sz="1800" b="1" baseline="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b="1" baseline="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85750" y="755036"/>
            <a:ext cx="8429625" cy="552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zh-CN" sz="2400" spc="-1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spc="-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Validating nuclear data for lead with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spc="-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shielding benchmarks</a:t>
            </a:r>
          </a:p>
          <a:p>
            <a:pPr algn="l">
              <a:lnSpc>
                <a:spcPts val="4000"/>
              </a:lnSpc>
              <a:defRPr/>
            </a:pPr>
            <a:endParaRPr lang="zh-CN" altLang="en-US" sz="4400" spc="-1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38100" dir="5400000" algn="t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  <a:ea typeface="Arial Unicode MS" pitchFamily="34" charset="-122"/>
                <a:cs typeface="Arial Unicode MS" pitchFamily="34" charset="-122"/>
              </a:rPr>
              <a:t>WU </a:t>
            </a:r>
            <a:r>
              <a:rPr lang="en-GB" altLang="zh-CN" sz="2400" b="1" dirty="0" smtClean="0">
                <a:effectLst>
                  <a:outerShdw blurRad="50800" dist="38100" dir="5400000" algn="t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  <a:ea typeface="Arial Unicode MS" pitchFamily="34" charset="-122"/>
                <a:cs typeface="Arial Unicode MS" pitchFamily="34" charset="-122"/>
              </a:rPr>
              <a:t>Haicheng</a:t>
            </a:r>
            <a:endParaRPr lang="en-GB" altLang="zh-CN" sz="2400" b="1" dirty="0"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latin typeface="Bookman Old Style" pitchFamily="18" charset="0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endParaRPr lang="en-US" altLang="zh-CN" sz="3600" dirty="0"/>
          </a:p>
          <a:p>
            <a:pPr>
              <a:defRPr/>
            </a:pPr>
            <a:endParaRPr lang="en-US" altLang="zh-CN" sz="3600" b="1" dirty="0">
              <a:latin typeface="Times New Roman" pitchFamily="18" charset="0"/>
              <a:ea typeface="华文彩云" pitchFamily="2" charset="-122"/>
              <a:cs typeface="Times New Roman" pitchFamily="18" charset="0"/>
            </a:endParaRPr>
          </a:p>
          <a:p>
            <a:pPr algn="l" eaLnBrk="0" hangingPunct="0">
              <a:lnSpc>
                <a:spcPts val="2000"/>
              </a:lnSpc>
              <a:defRPr/>
            </a:pPr>
            <a:endParaRPr lang="en-GB" altLang="zh-CN" sz="2400" b="1" dirty="0"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latin typeface="Bookman Old Style" pitchFamily="18" charset="0"/>
              <a:ea typeface="Arial Unicode MS" pitchFamily="34" charset="-122"/>
              <a:cs typeface="Arial Unicode MS" pitchFamily="34" charset="-122"/>
            </a:endParaRPr>
          </a:p>
          <a:p>
            <a:pPr algn="l" eaLnBrk="0" hangingPunct="0">
              <a:lnSpc>
                <a:spcPts val="1300"/>
              </a:lnSpc>
              <a:defRPr/>
            </a:pPr>
            <a:endParaRPr lang="fr-FR" altLang="zh-CN" sz="12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0" hangingPunct="0">
              <a:defRPr/>
            </a:pPr>
            <a:r>
              <a:rPr lang="fr-FR" altLang="ko-KR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China </a:t>
            </a:r>
            <a:r>
              <a:rPr lang="fr-FR" altLang="ko-KR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Data Center</a:t>
            </a:r>
            <a:r>
              <a:rPr lang="fr-FR" altLang="zh-CN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(CNDC) </a:t>
            </a:r>
            <a:br>
              <a:rPr lang="fr-FR" altLang="zh-CN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ko-KR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China Institute of Atomic Energy</a:t>
            </a:r>
            <a:r>
              <a:rPr lang="fr-FR" altLang="zh-CN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(CIAE)</a:t>
            </a:r>
            <a:br>
              <a:rPr lang="fr-FR" altLang="zh-CN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zh-CN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P.O.Box 275-41,</a:t>
            </a:r>
            <a:r>
              <a:rPr lang="fr-FR" altLang="ko-KR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Beijing 102413, P.R.China</a:t>
            </a:r>
          </a:p>
          <a:p>
            <a:pPr algn="l" eaLnBrk="0" hangingPunct="0">
              <a:defRPr/>
            </a:pPr>
            <a:r>
              <a:rPr lang="fr-FR" altLang="ko-KR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E-Mail: haicheng@ciae.ac.cn</a:t>
            </a:r>
            <a:endParaRPr lang="fr-FR" altLang="ko-KR" sz="16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3315" name="Group 11"/>
          <p:cNvGrpSpPr>
            <a:grpSpLocks/>
          </p:cNvGrpSpPr>
          <p:nvPr/>
        </p:nvGrpSpPr>
        <p:grpSpPr bwMode="auto">
          <a:xfrm>
            <a:off x="4643438" y="5500702"/>
            <a:ext cx="4143404" cy="714380"/>
            <a:chOff x="521" y="981"/>
            <a:chExt cx="4899" cy="907"/>
          </a:xfrm>
        </p:grpSpPr>
        <p:pic>
          <p:nvPicPr>
            <p:cNvPr id="13316" name="Picture 6" descr="fig-4"/>
            <p:cNvPicPr>
              <a:picLocks noChangeAspect="1" noChangeArrowheads="1"/>
            </p:cNvPicPr>
            <p:nvPr/>
          </p:nvPicPr>
          <p:blipFill>
            <a:blip r:embed="rId3" cstate="print"/>
            <a:srcRect t="25781" b="10312"/>
            <a:stretch>
              <a:fillRect/>
            </a:stretch>
          </p:blipFill>
          <p:spPr bwMode="auto">
            <a:xfrm>
              <a:off x="2018" y="981"/>
              <a:ext cx="3402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9" descr="CNDC-Logo(En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" y="981"/>
              <a:ext cx="1496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827584" y="2420888"/>
            <a:ext cx="7418388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华文彩云" pitchFamily="2" charset="-122"/>
              </a:rPr>
              <a:t>Thank you for your attention </a:t>
            </a:r>
            <a:r>
              <a:rPr lang="en-US" altLang="zh-CN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华文彩云" pitchFamily="2" charset="-122"/>
              </a:rPr>
              <a:t>!</a:t>
            </a:r>
          </a:p>
          <a:p>
            <a:pPr>
              <a:lnSpc>
                <a:spcPct val="90000"/>
              </a:lnSpc>
              <a:defRPr/>
            </a:pPr>
            <a:endParaRPr lang="en-US" altLang="zh-CN" sz="28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华文彩云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华文彩云" pitchFamily="2" charset="-122"/>
              </a:rPr>
              <a:t>Questions?</a:t>
            </a:r>
            <a:endParaRPr lang="en-US" altLang="zh-CN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00063" y="642918"/>
            <a:ext cx="8143875" cy="555468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altLang="zh-CN" sz="32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ea typeface="华文彩云" pitchFamily="2" charset="-122"/>
              </a:rPr>
              <a:t>OUTLINE</a:t>
            </a:r>
            <a:endParaRPr lang="en-US" altLang="zh-CN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Cooper Black" pitchFamily="18" charset="0"/>
              <a:ea typeface="华文彩云" pitchFamily="2" charset="-122"/>
            </a:endParaRPr>
          </a:p>
          <a:p>
            <a:pPr algn="just">
              <a:buFontTx/>
              <a:buNone/>
              <a:defRPr/>
            </a:pPr>
            <a:endParaRPr lang="en-US" altLang="zh-CN" sz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ooper Black" pitchFamily="18" charset="0"/>
              <a:ea typeface="华文彩云" pitchFamily="2" charset="-122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altLang="zh-CN" sz="2400" spc="-150" dirty="0" smtClean="0">
                <a:solidFill>
                  <a:srgbClr val="C00000"/>
                </a:solidFill>
                <a:latin typeface="Arial Black" pitchFamily="34" charset="0"/>
              </a:rPr>
              <a:t>Background</a:t>
            </a:r>
            <a:endParaRPr lang="en-US" altLang="zh-CN" sz="2400" spc="-150" dirty="0">
              <a:solidFill>
                <a:srgbClr val="C00000"/>
              </a:solidFill>
              <a:latin typeface="Arial Black" pitchFamily="34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altLang="zh-CN" sz="2400" spc="-150" dirty="0" smtClean="0">
                <a:solidFill>
                  <a:srgbClr val="C00000"/>
                </a:solidFill>
                <a:latin typeface="Arial Black" pitchFamily="34" charset="0"/>
              </a:rPr>
              <a:t>Benchmark</a:t>
            </a:r>
            <a:r>
              <a:rPr lang="zh-CN" altLang="en-US" sz="2400" spc="-15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altLang="zh-CN" sz="2400" spc="-150" dirty="0" smtClean="0">
                <a:solidFill>
                  <a:srgbClr val="C00000"/>
                </a:solidFill>
                <a:latin typeface="Arial Black" pitchFamily="34" charset="0"/>
              </a:rPr>
              <a:t>and calculation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altLang="zh-CN" sz="2400" spc="-150" dirty="0" smtClean="0">
                <a:solidFill>
                  <a:srgbClr val="C00000"/>
                </a:solidFill>
                <a:latin typeface="Arial Black" pitchFamily="34" charset="0"/>
              </a:rPr>
              <a:t>Results of the JAERI/FNS slab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altLang="zh-CN" sz="2400" spc="-150" dirty="0">
                <a:solidFill>
                  <a:srgbClr val="C00000"/>
                </a:solidFill>
                <a:latin typeface="Arial Black" pitchFamily="34" charset="0"/>
              </a:rPr>
              <a:t>Results of the </a:t>
            </a:r>
            <a:r>
              <a:rPr lang="en-US" altLang="zh-CN" sz="2400" spc="-150" dirty="0" smtClean="0">
                <a:solidFill>
                  <a:srgbClr val="C00000"/>
                </a:solidFill>
                <a:latin typeface="Arial Black" pitchFamily="34" charset="0"/>
              </a:rPr>
              <a:t>IPPE </a:t>
            </a:r>
            <a:r>
              <a:rPr lang="en-US" altLang="zh-CN" sz="2400" spc="-150" dirty="0" err="1" smtClean="0">
                <a:solidFill>
                  <a:srgbClr val="C00000"/>
                </a:solidFill>
                <a:latin typeface="Arial Black" pitchFamily="34" charset="0"/>
              </a:rPr>
              <a:t>Pb</a:t>
            </a:r>
            <a:r>
              <a:rPr lang="en-US" altLang="zh-CN" sz="2400" spc="-150" dirty="0" smtClean="0">
                <a:solidFill>
                  <a:srgbClr val="C00000"/>
                </a:solidFill>
                <a:latin typeface="Arial Black" pitchFamily="34" charset="0"/>
              </a:rPr>
              <a:t> sphere</a:t>
            </a:r>
            <a:endParaRPr lang="en-US" altLang="zh-CN" sz="2400" spc="-150" dirty="0">
              <a:solidFill>
                <a:srgbClr val="C00000"/>
              </a:solidFill>
              <a:latin typeface="Arial Black" pitchFamily="34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altLang="zh-CN" sz="2400" spc="-150" dirty="0" smtClean="0">
                <a:solidFill>
                  <a:srgbClr val="C00000"/>
                </a:solidFill>
                <a:latin typeface="Arial Black" pitchFamily="34" charset="0"/>
              </a:rPr>
              <a:t>Discussion and Summary</a:t>
            </a:r>
            <a:endParaRPr lang="zh-CN" altLang="en-US" sz="2400" spc="-15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352628"/>
          </a:xfrm>
        </p:spPr>
        <p:txBody>
          <a:bodyPr/>
          <a:lstStyle/>
          <a:p>
            <a:r>
              <a:rPr lang="en-US" altLang="zh-CN" sz="2000" dirty="0" smtClean="0"/>
              <a:t>Lead is one kind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coolant material in fast reactor. It also can served as shielding material.</a:t>
            </a:r>
          </a:p>
          <a:p>
            <a:r>
              <a:rPr lang="en-US" altLang="zh-CN" sz="2000" dirty="0" smtClean="0"/>
              <a:t>The nuclear reaction data for </a:t>
            </a:r>
            <a:r>
              <a:rPr lang="en-US" altLang="zh-CN" sz="2000" dirty="0" err="1" smtClean="0"/>
              <a:t>Pb</a:t>
            </a:r>
            <a:r>
              <a:rPr lang="en-US" altLang="zh-CN" sz="2000" dirty="0" smtClean="0"/>
              <a:t> are both important in criticality and shielding transport calculations.</a:t>
            </a:r>
          </a:p>
          <a:p>
            <a:r>
              <a:rPr lang="en-US" altLang="zh-CN" sz="2000" dirty="0" smtClean="0"/>
              <a:t>Criticality benchmark testing of CENDL-3.2 show both positive  and negative </a:t>
            </a:r>
            <a:r>
              <a:rPr lang="en-US" altLang="zh-CN" sz="2000" dirty="0" err="1" smtClean="0"/>
              <a:t>k</a:t>
            </a:r>
            <a:r>
              <a:rPr lang="en-US" altLang="zh-CN" sz="2000" baseline="-25000" dirty="0" err="1" smtClean="0"/>
              <a:t>eff</a:t>
            </a:r>
            <a:r>
              <a:rPr lang="en-US" altLang="zh-CN" sz="2000" dirty="0" smtClean="0"/>
              <a:t> bias in lead reflected criticality benchmarks HMF057.</a:t>
            </a:r>
          </a:p>
          <a:p>
            <a:pPr lvl="1"/>
            <a:r>
              <a:rPr lang="en-US" altLang="zh-CN" sz="1800" dirty="0" err="1" smtClean="0">
                <a:solidFill>
                  <a:srgbClr val="00008E"/>
                </a:solidFill>
              </a:rPr>
              <a:t>Pb</a:t>
            </a:r>
            <a:r>
              <a:rPr lang="en-US" altLang="zh-CN" sz="1800" dirty="0" smtClean="0">
                <a:solidFill>
                  <a:srgbClr val="00008E"/>
                </a:solidFill>
              </a:rPr>
              <a:t> is one of top 10 materials that contributed to the total criticality k</a:t>
            </a:r>
            <a:r>
              <a:rPr lang="en-US" altLang="zh-CN" sz="1800" baseline="30000" dirty="0" smtClean="0">
                <a:solidFill>
                  <a:srgbClr val="00008E"/>
                </a:solidFill>
              </a:rPr>
              <a:t>2</a:t>
            </a:r>
            <a:r>
              <a:rPr lang="en-US" altLang="zh-CN" sz="1800" dirty="0" smtClean="0">
                <a:solidFill>
                  <a:srgbClr val="00008E"/>
                </a:solidFill>
              </a:rPr>
              <a:t> most.</a:t>
            </a:r>
          </a:p>
          <a:p>
            <a:r>
              <a:rPr lang="en-US" altLang="zh-CN" sz="2000" dirty="0" smtClean="0"/>
              <a:t>Shielding benchmark can show and even amplify the defects in nuclear data only related to the sample tested.</a:t>
            </a:r>
            <a:endParaRPr lang="en-US" altLang="zh-CN" sz="2000" dirty="0"/>
          </a:p>
          <a:p>
            <a:r>
              <a:rPr lang="en-US" altLang="zh-CN" sz="2000" dirty="0" smtClean="0"/>
              <a:t>To validate the reaction data </a:t>
            </a:r>
            <a:r>
              <a:rPr lang="en-US" altLang="zh-CN" sz="2000" dirty="0"/>
              <a:t>for </a:t>
            </a:r>
            <a:r>
              <a:rPr lang="en-US" altLang="zh-CN" sz="2000" dirty="0" smtClean="0"/>
              <a:t>lead,  the evaluated data from </a:t>
            </a:r>
            <a:r>
              <a:rPr lang="en-US" altLang="zh-CN" sz="2000" dirty="0"/>
              <a:t>major libraries were tested with </a:t>
            </a:r>
            <a:r>
              <a:rPr lang="en-US" altLang="zh-CN" sz="2000" dirty="0" smtClean="0"/>
              <a:t>the JAERI/FNS and ALARM-</a:t>
            </a:r>
            <a:r>
              <a:rPr lang="en-US" altLang="zh-CN" sz="2000" dirty="0" err="1" smtClean="0"/>
              <a:t>Cf</a:t>
            </a:r>
            <a:r>
              <a:rPr lang="en-US" altLang="zh-CN" sz="2000" dirty="0" smtClean="0"/>
              <a:t>-</a:t>
            </a:r>
            <a:r>
              <a:rPr lang="en-US" altLang="zh-CN" sz="2000" dirty="0" err="1" smtClean="0"/>
              <a:t>Pb</a:t>
            </a:r>
            <a:r>
              <a:rPr lang="en-US" altLang="zh-CN" sz="2000" dirty="0" smtClean="0"/>
              <a:t> experiments. </a:t>
            </a:r>
            <a:endParaRPr lang="en-US" altLang="zh-CN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Arial Black" panose="020B0A04020102020204" pitchFamily="34" charset="0"/>
              </a:rPr>
              <a:t>1. </a:t>
            </a:r>
            <a:r>
              <a:rPr lang="en-US" altLang="zh-CN" dirty="0">
                <a:latin typeface="Arial Black" panose="020B0A04020102020204" pitchFamily="34" charset="0"/>
              </a:rPr>
              <a:t>Background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Nuclear data preparation </a:t>
            </a:r>
          </a:p>
          <a:p>
            <a:pPr lvl="1"/>
            <a:r>
              <a:rPr lang="en-US" altLang="zh-CN" dirty="0" smtClean="0"/>
              <a:t>Njoy99.396 + local patch c10.</a:t>
            </a:r>
          </a:p>
          <a:p>
            <a:pPr lvl="1"/>
            <a:r>
              <a:rPr lang="en-US" altLang="zh-CN" dirty="0" smtClean="0"/>
              <a:t>CENDL-3.2</a:t>
            </a:r>
            <a:r>
              <a:rPr lang="en-US" altLang="zh-CN" dirty="0"/>
              <a:t>, ENDF/B-VIII.0, JEFF-3.3, JENDL-4.0, BROND-3.1.</a:t>
            </a:r>
          </a:p>
          <a:p>
            <a:r>
              <a:rPr lang="en-US" altLang="zh-CN" dirty="0" smtClean="0"/>
              <a:t>Transport calculation </a:t>
            </a:r>
          </a:p>
          <a:p>
            <a:pPr lvl="1"/>
            <a:r>
              <a:rPr lang="en-US" altLang="zh-CN" dirty="0" smtClean="0"/>
              <a:t>MCNP5 + 10</a:t>
            </a:r>
            <a:r>
              <a:rPr lang="en-US" altLang="zh-CN" baseline="30000" dirty="0" smtClean="0"/>
              <a:t>7</a:t>
            </a:r>
            <a:r>
              <a:rPr lang="en-US" altLang="zh-CN" dirty="0" smtClean="0"/>
              <a:t> history </a:t>
            </a:r>
          </a:p>
          <a:p>
            <a:pPr lvl="1"/>
            <a:r>
              <a:rPr lang="en-US" altLang="zh-CN" dirty="0" smtClean="0"/>
              <a:t>No variance reduction technology was applied in calculation.</a:t>
            </a:r>
          </a:p>
          <a:p>
            <a:r>
              <a:rPr lang="en-US" altLang="zh-CN" dirty="0" smtClean="0"/>
              <a:t>Sensitivity of shielding benchmark</a:t>
            </a:r>
          </a:p>
          <a:p>
            <a:pPr lvl="1"/>
            <a:r>
              <a:rPr lang="en-US" altLang="zh-CN" dirty="0" smtClean="0"/>
              <a:t>Decay of the neutron flux in the media follows the law of indices.</a:t>
            </a:r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pc="-150" dirty="0" smtClean="0">
                <a:latin typeface="Arial Black" pitchFamily="34" charset="0"/>
              </a:rPr>
              <a:t>2. Simulation and analysis method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329869"/>
              </p:ext>
            </p:extLst>
          </p:nvPr>
        </p:nvGraphicFramePr>
        <p:xfrm>
          <a:off x="1791003" y="4436241"/>
          <a:ext cx="216024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3" imgW="1066680" imgH="241200" progId="Equation.DSMT4">
                  <p:embed/>
                </p:oleObj>
              </mc:Choice>
              <mc:Fallback>
                <p:oleObj name="Equation" r:id="rId3" imgW="1066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1003" y="4436241"/>
                        <a:ext cx="2160240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024033"/>
              </p:ext>
            </p:extLst>
          </p:nvPr>
        </p:nvGraphicFramePr>
        <p:xfrm>
          <a:off x="5868144" y="4256220"/>
          <a:ext cx="275490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5" imgW="1371600" imgH="431800" progId="Equation.DSMT4">
                  <p:embed/>
                </p:oleObj>
              </mc:Choice>
              <mc:Fallback>
                <p:oleObj name="Equation" r:id="rId5" imgW="13716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256220"/>
                        <a:ext cx="2754901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436510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Neutron flux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4365104"/>
            <a:ext cx="20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Sensitivity </a:t>
            </a:r>
            <a:r>
              <a:rPr lang="en-US" altLang="zh-CN" b="1" dirty="0"/>
              <a:t>of </a:t>
            </a:r>
            <a:endParaRPr lang="zh-CN" altLang="en-US" b="1" dirty="0"/>
          </a:p>
          <a:p>
            <a:r>
              <a:rPr lang="en-US" altLang="zh-CN" b="1" dirty="0" smtClean="0"/>
              <a:t>neutron flux</a:t>
            </a:r>
            <a:endParaRPr lang="zh-CN" altLang="en-US" b="1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30628"/>
              </p:ext>
            </p:extLst>
          </p:nvPr>
        </p:nvGraphicFramePr>
        <p:xfrm>
          <a:off x="5019759" y="5301208"/>
          <a:ext cx="3456384" cy="76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7" imgW="1930320" imgH="431640" progId="Equation.DSMT4">
                  <p:embed/>
                </p:oleObj>
              </mc:Choice>
              <mc:Fallback>
                <p:oleObj name="Equation" r:id="rId7" imgW="1930320" imgH="43164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759" y="5301208"/>
                        <a:ext cx="3456384" cy="76997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48574"/>
              </p:ext>
            </p:extLst>
          </p:nvPr>
        </p:nvGraphicFramePr>
        <p:xfrm>
          <a:off x="755576" y="5301208"/>
          <a:ext cx="3456384" cy="70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9" imgW="2031840" imgH="419040" progId="Equation.DSMT4">
                  <p:embed/>
                </p:oleObj>
              </mc:Choice>
              <mc:Fallback>
                <p:oleObj name="Equation" r:id="rId9" imgW="203184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301208"/>
                        <a:ext cx="3456384" cy="703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028700"/>
            <a:ext cx="4186808" cy="5280620"/>
          </a:xfrm>
        </p:spPr>
        <p:txBody>
          <a:bodyPr/>
          <a:lstStyle/>
          <a:p>
            <a:r>
              <a:rPr lang="en-US" altLang="zh-CN" sz="2000" dirty="0" smtClean="0"/>
              <a:t>Similar results based on different evaluation library.</a:t>
            </a:r>
          </a:p>
          <a:p>
            <a:r>
              <a:rPr lang="en-US" altLang="zh-CN" sz="2000" dirty="0" smtClean="0"/>
              <a:t>Under prediction of neutron fluxes were found around 4MeV and from 8-14MeV.</a:t>
            </a:r>
          </a:p>
          <a:p>
            <a:r>
              <a:rPr lang="en-US" altLang="zh-CN" sz="2000" dirty="0" smtClean="0"/>
              <a:t>Bias below 0.1MeV are ignored in this work.</a:t>
            </a: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 Black" panose="020B0A04020102020204" pitchFamily="34" charset="0"/>
              </a:rPr>
              <a:t>3. </a:t>
            </a:r>
            <a:r>
              <a:rPr lang="en-US" altLang="zh-CN" spc="-150" dirty="0" smtClean="0">
                <a:latin typeface="Arial Black" pitchFamily="34" charset="0"/>
              </a:rPr>
              <a:t>Result of </a:t>
            </a:r>
            <a:r>
              <a:rPr lang="en-US" altLang="zh-CN" spc="-150" dirty="0">
                <a:latin typeface="Arial Black" pitchFamily="34" charset="0"/>
              </a:rPr>
              <a:t>the JAERI/FNS slab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 rotWithShape="1">
          <a:blip r:embed="rId2"/>
          <a:srcRect t="4527" r="5061"/>
          <a:stretch/>
        </p:blipFill>
        <p:spPr bwMode="auto">
          <a:xfrm>
            <a:off x="4716016" y="957436"/>
            <a:ext cx="3839736" cy="2543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图片 4"/>
          <p:cNvPicPr/>
          <p:nvPr/>
        </p:nvPicPr>
        <p:blipFill rotWithShape="1">
          <a:blip r:embed="rId3"/>
          <a:srcRect r="5756"/>
          <a:stretch/>
        </p:blipFill>
        <p:spPr bwMode="auto">
          <a:xfrm>
            <a:off x="539552" y="3587482"/>
            <a:ext cx="3744416" cy="2712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图片 5"/>
          <p:cNvPicPr/>
          <p:nvPr/>
        </p:nvPicPr>
        <p:blipFill rotWithShape="1">
          <a:blip r:embed="rId4"/>
          <a:srcRect r="6312"/>
          <a:stretch/>
        </p:blipFill>
        <p:spPr bwMode="auto">
          <a:xfrm>
            <a:off x="4716016" y="3587481"/>
            <a:ext cx="3839736" cy="2718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36296" y="12687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5cm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20cm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28284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40cm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15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Bias related to thickness</a:t>
            </a:r>
          </a:p>
          <a:p>
            <a:pPr lvl="1"/>
            <a:r>
              <a:rPr lang="en-US" altLang="zh-CN" dirty="0" smtClean="0"/>
              <a:t>0.366-0.494MeV and 8.13~14.8MeV are corresponding to (</a:t>
            </a:r>
            <a:r>
              <a:rPr lang="en-US" altLang="zh-CN" dirty="0" err="1" smtClean="0"/>
              <a:t>n,el</a:t>
            </a:r>
            <a:r>
              <a:rPr lang="en-US" altLang="zh-CN" dirty="0" smtClean="0"/>
              <a:t>) and (</a:t>
            </a:r>
            <a:r>
              <a:rPr lang="en-US" altLang="zh-CN" dirty="0" err="1" smtClean="0"/>
              <a:t>n,inl</a:t>
            </a:r>
            <a:r>
              <a:rPr lang="en-US" altLang="zh-CN" dirty="0" smtClean="0"/>
              <a:t>) reaction separately.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 pitchFamily="34" charset="0"/>
              </a:rPr>
              <a:t>3. </a:t>
            </a:r>
            <a:r>
              <a:rPr lang="en-US" altLang="zh-CN" spc="-150" dirty="0">
                <a:latin typeface="Arial Black" pitchFamily="34" charset="0"/>
              </a:rPr>
              <a:t>Result of the JAERI/FNS slab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475656" y="2186608"/>
            <a:ext cx="5866048" cy="4238599"/>
            <a:chOff x="1547664" y="2114600"/>
            <a:chExt cx="5866048" cy="42385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8" r="6575"/>
            <a:stretch/>
          </p:blipFill>
          <p:spPr bwMode="auto">
            <a:xfrm>
              <a:off x="1547664" y="2114600"/>
              <a:ext cx="5866048" cy="423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圆角矩形 8"/>
            <p:cNvSpPr/>
            <p:nvPr/>
          </p:nvSpPr>
          <p:spPr bwMode="auto">
            <a:xfrm>
              <a:off x="3347864" y="3933056"/>
              <a:ext cx="576064" cy="1872208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6439436" y="3933056"/>
              <a:ext cx="652844" cy="1872208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55260" y="25649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CENDL-3.2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29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028700"/>
            <a:ext cx="4474840" cy="5280620"/>
          </a:xfrm>
        </p:spPr>
        <p:txBody>
          <a:bodyPr/>
          <a:lstStyle/>
          <a:p>
            <a:r>
              <a:rPr lang="en-US" altLang="zh-CN" dirty="0" smtClean="0"/>
              <a:t>ENDF/B-VIII.0 gives the best results.</a:t>
            </a:r>
          </a:p>
          <a:p>
            <a:r>
              <a:rPr lang="en-US" altLang="zh-CN" dirty="0" smtClean="0"/>
              <a:t>Both under estimation and over estimation were found.</a:t>
            </a:r>
          </a:p>
          <a:p>
            <a:pPr lvl="1"/>
            <a:r>
              <a:rPr lang="en-US" altLang="zh-CN" dirty="0" smtClean="0">
                <a:solidFill>
                  <a:srgbClr val="0000FF"/>
                </a:solidFill>
              </a:rPr>
              <a:t>&lt;0.05MeV and &gt;2MeV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0.05~0.1MeV and 0.5~1MeV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 Black" panose="020B0A04020102020204" pitchFamily="34" charset="0"/>
              </a:rPr>
              <a:t>4. </a:t>
            </a:r>
            <a:r>
              <a:rPr lang="en-US" altLang="zh-CN" spc="-150" dirty="0">
                <a:latin typeface="Arial Black" pitchFamily="34" charset="0"/>
              </a:rPr>
              <a:t>Result of the </a:t>
            </a:r>
            <a:r>
              <a:rPr lang="en-US" altLang="zh-CN" spc="-150" dirty="0" smtClean="0">
                <a:latin typeface="Arial Black" pitchFamily="34" charset="0"/>
              </a:rPr>
              <a:t>IPPE sphere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 rotWithShape="1">
          <a:blip r:embed="rId2"/>
          <a:srcRect t="4127" r="7084"/>
          <a:stretch/>
        </p:blipFill>
        <p:spPr bwMode="auto">
          <a:xfrm>
            <a:off x="5098288" y="1052736"/>
            <a:ext cx="3507978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图片 4"/>
          <p:cNvPicPr/>
          <p:nvPr/>
        </p:nvPicPr>
        <p:blipFill rotWithShape="1">
          <a:blip r:embed="rId3"/>
          <a:srcRect r="6612"/>
          <a:stretch/>
        </p:blipFill>
        <p:spPr>
          <a:xfrm>
            <a:off x="539552" y="3576583"/>
            <a:ext cx="3880048" cy="27251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3628" r="7532"/>
          <a:stretch/>
        </p:blipFill>
        <p:spPr bwMode="auto">
          <a:xfrm>
            <a:off x="5098289" y="3725348"/>
            <a:ext cx="3507978" cy="2583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36296" y="15475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2mfp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42838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4mfp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28284" y="42117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6mfp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58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Bias related to </a:t>
            </a:r>
            <a:r>
              <a:rPr lang="en-US" altLang="zh-CN" dirty="0" smtClean="0"/>
              <a:t>thickness</a:t>
            </a:r>
          </a:p>
          <a:p>
            <a:pPr lvl="1"/>
            <a:r>
              <a:rPr lang="en-US" altLang="zh-CN" dirty="0" smtClean="0"/>
              <a:t>1.2-8.4MeV, underestimation of neutron flux against thickness increasing were caused by overestimation of (n, </a:t>
            </a:r>
            <a:r>
              <a:rPr lang="en-US" altLang="zh-CN" dirty="0" err="1" smtClean="0"/>
              <a:t>inl</a:t>
            </a:r>
            <a:r>
              <a:rPr lang="en-US" altLang="zh-CN" dirty="0" smtClean="0"/>
              <a:t>) scattering.</a:t>
            </a:r>
          </a:p>
          <a:p>
            <a:pPr lvl="1"/>
            <a:r>
              <a:rPr lang="en-US" altLang="zh-CN" dirty="0" smtClean="0"/>
              <a:t>Below 1MeV, overestimation of neutron flux were partially caused by </a:t>
            </a:r>
            <a:r>
              <a:rPr lang="en-US" altLang="zh-CN" dirty="0"/>
              <a:t>overestimation </a:t>
            </a:r>
            <a:r>
              <a:rPr lang="en-US" altLang="zh-CN" dirty="0" smtClean="0"/>
              <a:t>of (</a:t>
            </a:r>
            <a:r>
              <a:rPr lang="en-US" altLang="zh-CN" dirty="0" err="1" smtClean="0"/>
              <a:t>n,inl</a:t>
            </a:r>
            <a:r>
              <a:rPr lang="en-US" altLang="zh-CN" dirty="0" smtClean="0"/>
              <a:t>) cross sections.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 Black" panose="020B0A04020102020204" pitchFamily="34" charset="0"/>
              </a:rPr>
              <a:t>4. </a:t>
            </a:r>
            <a:r>
              <a:rPr lang="en-US" altLang="zh-CN" spc="-150" dirty="0">
                <a:latin typeface="Arial Black" pitchFamily="34" charset="0"/>
              </a:rPr>
              <a:t>Result of the </a:t>
            </a:r>
            <a:r>
              <a:rPr lang="en-US" altLang="zh-CN" spc="-150" dirty="0" smtClean="0">
                <a:latin typeface="Arial Black" pitchFamily="34" charset="0"/>
              </a:rPr>
              <a:t>IPPE sphere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2" y="2780929"/>
            <a:ext cx="5112568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40050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CENDL-3.2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Pb</a:t>
            </a:r>
            <a:r>
              <a:rPr lang="en-US" altLang="zh-CN" dirty="0" smtClean="0"/>
              <a:t> evaluations from 5 major library were validated with shielding benchmarks, similar performance were shown in comparison.</a:t>
            </a:r>
          </a:p>
          <a:p>
            <a:r>
              <a:rPr lang="en-US" altLang="zh-CN" dirty="0" smtClean="0"/>
              <a:t>The sensitivity </a:t>
            </a:r>
            <a:r>
              <a:rPr lang="en-US" altLang="zh-CN" dirty="0"/>
              <a:t>of </a:t>
            </a:r>
            <a:r>
              <a:rPr lang="en-US" altLang="zh-CN" dirty="0" smtClean="0"/>
              <a:t>leakage neutron flux to macroscopic total cross section was deduced, which equals the number of MFP for the sample thickness.</a:t>
            </a:r>
          </a:p>
          <a:p>
            <a:pPr lvl="1"/>
            <a:r>
              <a:rPr lang="en-US" altLang="zh-CN" dirty="0" smtClean="0"/>
              <a:t>Thicker sample, higher sensitivity.</a:t>
            </a:r>
          </a:p>
          <a:p>
            <a:pPr lvl="1"/>
            <a:r>
              <a:rPr lang="en-US" altLang="zh-CN" dirty="0" smtClean="0"/>
              <a:t>When absorb reaction is weak, scattering reaction will play main role.</a:t>
            </a:r>
          </a:p>
          <a:p>
            <a:r>
              <a:rPr lang="en-US" altLang="zh-CN" dirty="0" smtClean="0"/>
              <a:t>Validation results of FNS and the IPPE sphere  show that</a:t>
            </a:r>
          </a:p>
          <a:p>
            <a:pPr lvl="1"/>
            <a:r>
              <a:rPr lang="en-US" altLang="zh-CN" dirty="0" smtClean="0"/>
              <a:t>Above 1.2 MeV, (</a:t>
            </a:r>
            <a:r>
              <a:rPr lang="en-US" altLang="zh-CN" dirty="0" err="1" smtClean="0"/>
              <a:t>n,inl</a:t>
            </a:r>
            <a:r>
              <a:rPr lang="en-US" altLang="zh-CN" dirty="0" smtClean="0"/>
              <a:t>) cross sections were </a:t>
            </a:r>
            <a:r>
              <a:rPr lang="en-US" altLang="zh-CN" dirty="0" smtClean="0"/>
              <a:t>overestimated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Around 0.366-0.494MeV, (</a:t>
            </a:r>
            <a:r>
              <a:rPr lang="en-US" altLang="zh-CN" dirty="0" err="1" smtClean="0"/>
              <a:t>n,el</a:t>
            </a:r>
            <a:r>
              <a:rPr lang="en-US" altLang="zh-CN" dirty="0" smtClean="0"/>
              <a:t>) cross sections were </a:t>
            </a:r>
            <a:r>
              <a:rPr lang="en-US" altLang="zh-CN" dirty="0" smtClean="0"/>
              <a:t>overestimated</a:t>
            </a:r>
            <a:r>
              <a:rPr lang="en-US" altLang="zh-CN" dirty="0" smtClean="0"/>
              <a:t>. Resonance parameters for lead need to be improved.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pc="-150" dirty="0" smtClean="0">
                <a:latin typeface="Arial Black" pitchFamily="34" charset="0"/>
              </a:rPr>
              <a:t>5. Discussion </a:t>
            </a:r>
            <a:r>
              <a:rPr lang="en-US" altLang="zh-CN" spc="-150" dirty="0">
                <a:latin typeface="Arial Black" pitchFamily="34" charset="0"/>
              </a:rPr>
              <a:t>and </a:t>
            </a:r>
            <a:r>
              <a:rPr lang="en-US" altLang="zh-CN" spc="-150" dirty="0" smtClean="0">
                <a:latin typeface="Arial Black" pitchFamily="34" charset="0"/>
              </a:rPr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06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英文模板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英文模板2019</Template>
  <TotalTime>1289</TotalTime>
  <Words>486</Words>
  <Application>Microsoft Office PowerPoint</Application>
  <PresentationFormat>全屏显示(4:3)</PresentationFormat>
  <Paragraphs>74</Paragraphs>
  <Slides>10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英文模板2019</vt:lpstr>
      <vt:lpstr>Equation</vt:lpstr>
      <vt:lpstr>PowerPoint 演示文稿</vt:lpstr>
      <vt:lpstr>PowerPoint 演示文稿</vt:lpstr>
      <vt:lpstr>1. Background</vt:lpstr>
      <vt:lpstr>2. Simulation and analysis method</vt:lpstr>
      <vt:lpstr>3. Result of the JAERI/FNS slab</vt:lpstr>
      <vt:lpstr>3. Result of the JAERI/FNS slab</vt:lpstr>
      <vt:lpstr>4. Result of the IPPE sphere</vt:lpstr>
      <vt:lpstr>4. Result of the IPPE sphere</vt:lpstr>
      <vt:lpstr>5. Discussion and Summary</vt:lpstr>
      <vt:lpstr>PowerPoint 演示文稿</vt:lpstr>
    </vt:vector>
  </TitlesOfParts>
  <Company>cndc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haicheng</dc:creator>
  <cp:lastModifiedBy>haicheng</cp:lastModifiedBy>
  <cp:revision>56</cp:revision>
  <dcterms:created xsi:type="dcterms:W3CDTF">2020-12-05T13:32:09Z</dcterms:created>
  <dcterms:modified xsi:type="dcterms:W3CDTF">2020-12-16T13:53:27Z</dcterms:modified>
</cp:coreProperties>
</file>